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64" r:id="rId4"/>
    <p:sldId id="265" r:id="rId5"/>
    <p:sldId id="261" r:id="rId6"/>
    <p:sldId id="266" r:id="rId7"/>
    <p:sldId id="267" r:id="rId8"/>
    <p:sldId id="268" r:id="rId9"/>
  </p:sldIdLst>
  <p:sldSz cx="12190413" cy="6859588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E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4" autoAdjust="0"/>
    <p:restoredTop sz="94660"/>
  </p:normalViewPr>
  <p:slideViewPr>
    <p:cSldViewPr>
      <p:cViewPr>
        <p:scale>
          <a:sx n="50" d="100"/>
          <a:sy n="50" d="100"/>
        </p:scale>
        <p:origin x="-1092" y="-60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842E-065B-4F45-BE8A-A9C463E8A85A}" type="datetimeFigureOut">
              <a:rPr lang="vi-VN" smtClean="0"/>
              <a:t>03/01/2021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CEE17-2950-4460-B8CF-8D1423A039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5298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919"/>
            <a:ext cx="10361851" cy="147036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7100"/>
            <a:ext cx="8533289" cy="17530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702"/>
            <a:ext cx="2742843" cy="58528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702"/>
            <a:ext cx="8025355" cy="58528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7922"/>
            <a:ext cx="10361851" cy="136239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7386"/>
            <a:ext cx="10361851" cy="1500534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572"/>
            <a:ext cx="5384099" cy="452701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469"/>
            <a:ext cx="5386216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5378"/>
            <a:ext cx="5386216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2" y="1535469"/>
            <a:ext cx="5388332" cy="63991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700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00" b="1"/>
            </a:lvl4pPr>
            <a:lvl5pPr marL="2438339" indent="0">
              <a:buNone/>
              <a:defRPr sz="2100" b="1"/>
            </a:lvl5pPr>
            <a:lvl6pPr marL="3047924" indent="0">
              <a:buNone/>
              <a:defRPr sz="2100" b="1"/>
            </a:lvl6pPr>
            <a:lvl7pPr marL="3657509" indent="0">
              <a:buNone/>
              <a:defRPr sz="2100" b="1"/>
            </a:lvl7pPr>
            <a:lvl8pPr marL="4267093" indent="0">
              <a:buNone/>
              <a:defRPr sz="2100" b="1"/>
            </a:lvl8pPr>
            <a:lvl9pPr marL="4876678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2" y="2175378"/>
            <a:ext cx="5388332" cy="39522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3" y="273112"/>
            <a:ext cx="4010562" cy="116232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114"/>
            <a:ext cx="6814779" cy="5854469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3" y="1435434"/>
            <a:ext cx="4010562" cy="46921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916"/>
            <a:ext cx="7314248" cy="4115753"/>
          </a:xfrm>
        </p:spPr>
        <p:txBody>
          <a:bodyPr/>
          <a:lstStyle>
            <a:lvl1pPr marL="0" indent="0">
              <a:buNone/>
              <a:defRPr sz="430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8581"/>
            <a:ext cx="7314248" cy="805049"/>
          </a:xfrm>
        </p:spPr>
        <p:txBody>
          <a:bodyPr/>
          <a:lstStyle>
            <a:lvl1pPr marL="0" indent="0">
              <a:buNone/>
              <a:defRPr sz="1900"/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702"/>
            <a:ext cx="10971372" cy="1143265"/>
          </a:xfrm>
          <a:prstGeom prst="rect">
            <a:avLst/>
          </a:prstGeom>
        </p:spPr>
        <p:txBody>
          <a:bodyPr vert="horz" lIns="121917" tIns="60958" rIns="121917" bIns="6095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572"/>
            <a:ext cx="10971372" cy="4527011"/>
          </a:xfrm>
          <a:prstGeom prst="rect">
            <a:avLst/>
          </a:prstGeom>
        </p:spPr>
        <p:txBody>
          <a:bodyPr vert="horz" lIns="121917" tIns="60958" rIns="121917" bIns="6095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7822"/>
            <a:ext cx="3860297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7822"/>
            <a:ext cx="2844430" cy="365210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1829223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203175" y="1295702"/>
            <a:ext cx="11744742" cy="3124922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6400" dirty="0" err="1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6400" dirty="0">
                  <a:solidFill>
                    <a:schemeClr val="tx1"/>
                  </a:solidFill>
                  <a:latin typeface=".VnAvant" pitchFamily="34" charset="0"/>
                </a:rPr>
                <a:t> </a:t>
              </a:r>
              <a:r>
                <a:rPr lang="en-US" sz="6400" dirty="0" smtClean="0">
                  <a:solidFill>
                    <a:schemeClr val="tx1"/>
                  </a:solidFill>
                  <a:latin typeface=".VnAvant" pitchFamily="34" charset="0"/>
                </a:rPr>
                <a:t>26</a:t>
              </a:r>
              <a:endParaRPr lang="en-US" sz="6400" dirty="0">
                <a:solidFill>
                  <a:schemeClr val="tx1"/>
                </a:solidFill>
                <a:latin typeface=".VnAvant" pitchFamily="34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en-US" sz="53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ĐƠN VỊ ĐO ĐỘ DÀI </a:t>
              </a:r>
              <a:endParaRPr lang="vi-VN" sz="5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828562" y="4242782"/>
            <a:ext cx="8533289" cy="1753006"/>
          </a:xfrm>
        </p:spPr>
        <p:txBody>
          <a:bodyPr>
            <a:noAutofit/>
          </a:bodyPr>
          <a:lstStyle/>
          <a:p>
            <a:r>
              <a:rPr lang="en-US" sz="18400" dirty="0">
                <a:solidFill>
                  <a:srgbClr val="FF9933"/>
                </a:solidFill>
                <a:latin typeface="HP-087" pitchFamily="34" charset="0"/>
              </a:rPr>
              <a:t>TIẾT </a:t>
            </a:r>
            <a:r>
              <a:rPr lang="en-US" sz="18400" dirty="0" smtClean="0">
                <a:solidFill>
                  <a:srgbClr val="FF9933"/>
                </a:solidFill>
                <a:latin typeface="HP-087" pitchFamily="34" charset="0"/>
              </a:rPr>
              <a:t>2</a:t>
            </a:r>
            <a:endParaRPr lang="vi-VN" sz="184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8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606" y="4401252"/>
            <a:ext cx="2209800" cy="237134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969" y="1834356"/>
            <a:ext cx="727868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418703" y="3016895"/>
            <a:ext cx="2667000" cy="1104875"/>
          </a:xfrm>
          <a:prstGeom prst="wedgeRoundRectCallout">
            <a:avLst>
              <a:gd name="adj1" fmla="val 3484"/>
              <a:gd name="adj2" fmla="val 65186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kẻ</a:t>
            </a:r>
            <a:r>
              <a:rPr lang="en-US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sz="25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18569" y="3244056"/>
            <a:ext cx="27209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500">
                <a:solidFill>
                  <a:srgbClr val="0070C0"/>
                </a:solidFill>
                <a:latin typeface="Arial" charset="0"/>
              </a:rPr>
              <a:t>Trên thước kẻ có:</a:t>
            </a:r>
            <a:endParaRPr lang="vi-VN" sz="25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67856" y="3680619"/>
            <a:ext cx="15494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500">
                <a:solidFill>
                  <a:srgbClr val="0070C0"/>
                </a:solidFill>
                <a:latin typeface="Arial" charset="0"/>
              </a:rPr>
              <a:t>+ Các số </a:t>
            </a:r>
            <a:endParaRPr lang="vi-VN" sz="25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67856" y="4137819"/>
            <a:ext cx="802335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500" dirty="0">
                <a:solidFill>
                  <a:srgbClr val="0070C0"/>
                </a:solidFill>
                <a:latin typeface="Arial" charset="0"/>
              </a:rPr>
              <a:t>+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Có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các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vạch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chia 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(</a:t>
            </a:r>
            <a:r>
              <a:rPr lang="en-US" sz="2200" i="1" dirty="0" err="1">
                <a:solidFill>
                  <a:srgbClr val="0070C0"/>
                </a:solidFill>
                <a:latin typeface="Arial" charset="0"/>
              </a:rPr>
              <a:t>khoảng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" charset="0"/>
              </a:rPr>
              <a:t>cách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" charset="0"/>
              </a:rPr>
              <a:t>giữa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" charset="0"/>
              </a:rPr>
              <a:t>các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" charset="0"/>
              </a:rPr>
              <a:t>vạch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" charset="0"/>
              </a:rPr>
              <a:t>bằng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200" i="1" dirty="0" err="1">
                <a:solidFill>
                  <a:srgbClr val="0070C0"/>
                </a:solidFill>
                <a:latin typeface="Arial" charset="0"/>
              </a:rPr>
              <a:t>nhau</a:t>
            </a:r>
            <a:r>
              <a:rPr lang="en-US" sz="2200" i="1" dirty="0">
                <a:solidFill>
                  <a:srgbClr val="0070C0"/>
                </a:solidFill>
                <a:latin typeface="Arial" charset="0"/>
              </a:rPr>
              <a:t>)</a:t>
            </a:r>
            <a:endParaRPr lang="vi-VN" sz="2200" i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67856" y="4671219"/>
            <a:ext cx="37719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500">
                <a:solidFill>
                  <a:srgbClr val="0070C0"/>
                </a:solidFill>
                <a:latin typeface="Arial" charset="0"/>
              </a:rPr>
              <a:t>+ Có đơn vị đo độ dài </a:t>
            </a:r>
            <a:r>
              <a:rPr lang="en-US" sz="2500">
                <a:solidFill>
                  <a:srgbClr val="FF0000"/>
                </a:solidFill>
                <a:latin typeface="Arial" charset="0"/>
              </a:rPr>
              <a:t>cm</a:t>
            </a:r>
            <a:endParaRPr lang="vi-VN" sz="1900" i="1">
              <a:solidFill>
                <a:srgbClr val="FF0000"/>
              </a:solidFill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128169" y="1600994"/>
            <a:ext cx="450850" cy="4191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518569" y="2464594"/>
            <a:ext cx="496887" cy="24606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4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0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17119" y="4296569"/>
            <a:ext cx="63500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500">
                <a:solidFill>
                  <a:srgbClr val="0070C0"/>
                </a:solidFill>
                <a:latin typeface="Arial" charset="0"/>
              </a:rPr>
              <a:t>Thước có vạch chia thành từng xăng-ti-mét</a:t>
            </a:r>
            <a:endParaRPr lang="vi-VN" sz="250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5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519" y="2907506"/>
            <a:ext cx="727868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eft Brace 5"/>
          <p:cNvSpPr/>
          <p:nvPr/>
        </p:nvSpPr>
        <p:spPr>
          <a:xfrm rot="5400000">
            <a:off x="4238625" y="2520950"/>
            <a:ext cx="228600" cy="620712"/>
          </a:xfrm>
          <a:prstGeom prst="leftBrace">
            <a:avLst>
              <a:gd name="adj1" fmla="val 6543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99719" y="2424906"/>
            <a:ext cx="54768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500">
                <a:solidFill>
                  <a:srgbClr val="0070C0"/>
                </a:solidFill>
                <a:latin typeface="Arial" charset="0"/>
              </a:rPr>
              <a:t>1cm</a:t>
            </a:r>
            <a:endParaRPr lang="vi-VN" sz="15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Left Brace 7"/>
          <p:cNvSpPr/>
          <p:nvPr/>
        </p:nvSpPr>
        <p:spPr>
          <a:xfrm rot="5400000">
            <a:off x="4895057" y="2513806"/>
            <a:ext cx="228600" cy="619125"/>
          </a:xfrm>
          <a:prstGeom prst="leftBrace">
            <a:avLst>
              <a:gd name="adj1" fmla="val 6543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vi-VN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755356" y="2415381"/>
            <a:ext cx="5492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500">
                <a:solidFill>
                  <a:srgbClr val="0070C0"/>
                </a:solidFill>
                <a:latin typeface="Arial" charset="0"/>
              </a:rPr>
              <a:t>1cm</a:t>
            </a:r>
            <a:endParaRPr lang="vi-VN" sz="150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664744" y="4963319"/>
            <a:ext cx="65452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2500" dirty="0" err="1">
                <a:solidFill>
                  <a:srgbClr val="FF0000"/>
                </a:solidFill>
                <a:latin typeface="Arial" charset="0"/>
              </a:rPr>
              <a:t>Xăng-ti-mét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là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đơn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vị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đo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độ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dài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,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viết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tắt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 err="1">
                <a:solidFill>
                  <a:srgbClr val="0070C0"/>
                </a:solidFill>
                <a:latin typeface="Arial" charset="0"/>
              </a:rPr>
              <a:t>là</a:t>
            </a:r>
            <a:r>
              <a:rPr lang="en-US" sz="2500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2500" dirty="0">
                <a:solidFill>
                  <a:srgbClr val="FF0000"/>
                </a:solidFill>
                <a:latin typeface="Arial" charset="0"/>
              </a:rPr>
              <a:t>cm</a:t>
            </a:r>
            <a:endParaRPr lang="vi-VN" sz="25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606" y="4401252"/>
            <a:ext cx="2209800" cy="23713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85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606" y="4401252"/>
            <a:ext cx="2209800" cy="23713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3504406" cy="175220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84606" y="357308"/>
            <a:ext cx="2284327" cy="4619299"/>
          </a:xfrm>
          <a:prstGeom prst="rect">
            <a:avLst/>
          </a:prstGeom>
        </p:spPr>
      </p:pic>
      <p:pic>
        <p:nvPicPr>
          <p:cNvPr id="12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315" y="4401252"/>
            <a:ext cx="727868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ular Callout 15"/>
          <p:cNvSpPr/>
          <p:nvPr/>
        </p:nvSpPr>
        <p:spPr>
          <a:xfrm>
            <a:off x="418703" y="3016895"/>
            <a:ext cx="2667000" cy="1104875"/>
          </a:xfrm>
          <a:prstGeom prst="wedgeRoundRectCallout">
            <a:avLst>
              <a:gd name="adj1" fmla="val 3484"/>
              <a:gd name="adj2" fmla="val 65186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chiếc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bút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chì</a:t>
            </a:r>
            <a:endParaRPr lang="vi-VN" sz="2500" b="1" dirty="0">
              <a:solidFill>
                <a:srgbClr val="0070C0"/>
              </a:solidFill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024670" y="1798062"/>
            <a:ext cx="0" cy="1219200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98640" y="1798062"/>
            <a:ext cx="0" cy="1219200"/>
          </a:xfrm>
          <a:prstGeom prst="line">
            <a:avLst/>
          </a:prstGeom>
          <a:ln w="38100"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064721" y="4940591"/>
            <a:ext cx="372409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600" b="1" dirty="0" err="1" smtClean="0">
                <a:solidFill>
                  <a:srgbClr val="0070C0"/>
                </a:solidFill>
                <a:latin typeface="Arial" charset="0"/>
              </a:rPr>
              <a:t>Bút</a:t>
            </a:r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charset="0"/>
              </a:rPr>
              <a:t>chì</a:t>
            </a:r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charset="0"/>
              </a:rPr>
              <a:t>dài</a:t>
            </a:r>
            <a:r>
              <a:rPr lang="en-US" sz="36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Arial" charset="0"/>
              </a:rPr>
              <a:t>5 cm</a:t>
            </a:r>
            <a:endParaRPr lang="vi-VN" sz="36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15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26 -0.01158 L 0.00561 -0.22801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10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61 -0.22801 L 0.08689 -0.2280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542" y="4401252"/>
            <a:ext cx="2209800" cy="23713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128" y="-14972"/>
            <a:ext cx="3714662" cy="1857333"/>
          </a:xfrm>
          <a:prstGeom prst="rect">
            <a:avLst/>
          </a:prstGeom>
        </p:spPr>
      </p:pic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966788" y="1656556"/>
            <a:ext cx="548900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Bạn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nào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đặt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thước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đo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đúng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?</a:t>
            </a:r>
            <a:endParaRPr lang="vi-VN" sz="3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381000" y="1656556"/>
            <a:ext cx="609600" cy="554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vi-VN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182" y="2698285"/>
            <a:ext cx="9330705" cy="3627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3745339" y="2302560"/>
            <a:ext cx="8258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charset="0"/>
              </a:rPr>
              <a:t>Mai</a:t>
            </a:r>
            <a:endParaRPr lang="vi-VN" sz="30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6673274" y="2421286"/>
            <a:ext cx="88306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000" b="1" dirty="0" err="1" smtClean="0">
                <a:solidFill>
                  <a:srgbClr val="002060"/>
                </a:solidFill>
                <a:latin typeface="Arial" charset="0"/>
              </a:rPr>
              <a:t>Việt</a:t>
            </a:r>
            <a:endParaRPr lang="vi-VN" sz="30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9905206" y="2203950"/>
            <a:ext cx="101662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000" b="1" dirty="0" smtClean="0">
                <a:solidFill>
                  <a:srgbClr val="002060"/>
                </a:solidFill>
                <a:latin typeface="Arial" charset="0"/>
              </a:rPr>
              <a:t>Nam</a:t>
            </a:r>
            <a:endParaRPr lang="vi-VN" sz="30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23" name="Rounded Rectangular Callout 22"/>
          <p:cNvSpPr/>
          <p:nvPr/>
        </p:nvSpPr>
        <p:spPr>
          <a:xfrm>
            <a:off x="418703" y="3016895"/>
            <a:ext cx="2667000" cy="1104875"/>
          </a:xfrm>
          <a:prstGeom prst="wedgeRoundRectCallout">
            <a:avLst>
              <a:gd name="adj1" fmla="val 3484"/>
              <a:gd name="adj2" fmla="val 65186"/>
              <a:gd name="adj3" fmla="val 16667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5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Nam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thước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đo</a:t>
            </a:r>
            <a:r>
              <a:rPr lang="en-US" sz="25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đúng</a:t>
            </a:r>
            <a:endParaRPr lang="vi-VN" sz="2500" b="1" dirty="0">
              <a:solidFill>
                <a:srgbClr val="0070C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3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8594"/>
            <a:ext cx="655240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66788" y="610394"/>
            <a:ext cx="463460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a)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Đo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độ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dài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mỗi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cây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bút</a:t>
            </a:r>
            <a:endParaRPr lang="vi-VN" sz="3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81000" y="610394"/>
            <a:ext cx="609600" cy="554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457406" y="1296194"/>
            <a:ext cx="1765915" cy="762000"/>
            <a:chOff x="8457406" y="1296194"/>
            <a:chExt cx="1765915" cy="762000"/>
          </a:xfrm>
        </p:grpSpPr>
        <p:sp>
          <p:nvSpPr>
            <p:cNvPr id="6" name="Rounded Rectangle 5"/>
            <p:cNvSpPr/>
            <p:nvPr/>
          </p:nvSpPr>
          <p:spPr>
            <a:xfrm>
              <a:off x="8457406" y="1296194"/>
              <a:ext cx="762000" cy="762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4"/>
            <p:cNvSpPr txBox="1">
              <a:spLocks noChangeArrowheads="1"/>
            </p:cNvSpPr>
            <p:nvPr/>
          </p:nvSpPr>
          <p:spPr bwMode="auto">
            <a:xfrm>
              <a:off x="9371806" y="1354028"/>
              <a:ext cx="85151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3600" b="1" dirty="0" smtClean="0">
                  <a:solidFill>
                    <a:srgbClr val="0070C0"/>
                  </a:solidFill>
                  <a:latin typeface="Arial" charset="0"/>
                </a:rPr>
                <a:t>cm</a:t>
              </a:r>
              <a:endParaRPr lang="vi-VN" sz="3600" b="1" dirty="0">
                <a:solidFill>
                  <a:srgbClr val="0070C0"/>
                </a:solidFill>
                <a:latin typeface="Arial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8456612" y="2362994"/>
            <a:ext cx="1765915" cy="762000"/>
            <a:chOff x="8457406" y="1296194"/>
            <a:chExt cx="1765915" cy="762000"/>
          </a:xfrm>
        </p:grpSpPr>
        <p:sp>
          <p:nvSpPr>
            <p:cNvPr id="11" name="Rounded Rectangle 10"/>
            <p:cNvSpPr/>
            <p:nvPr/>
          </p:nvSpPr>
          <p:spPr>
            <a:xfrm>
              <a:off x="8457406" y="1296194"/>
              <a:ext cx="762000" cy="762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9371806" y="1354028"/>
              <a:ext cx="85151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3600" b="1" dirty="0" smtClean="0">
                  <a:solidFill>
                    <a:srgbClr val="0070C0"/>
                  </a:solidFill>
                  <a:latin typeface="Arial" charset="0"/>
                </a:rPr>
                <a:t>cm</a:t>
              </a:r>
              <a:endParaRPr lang="vi-VN" sz="3600" b="1" dirty="0">
                <a:solidFill>
                  <a:srgbClr val="0070C0"/>
                </a:solidFill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8456612" y="3429794"/>
            <a:ext cx="1765915" cy="762000"/>
            <a:chOff x="8457406" y="1296194"/>
            <a:chExt cx="1765915" cy="762000"/>
          </a:xfrm>
        </p:grpSpPr>
        <p:sp>
          <p:nvSpPr>
            <p:cNvPr id="14" name="Rounded Rectangle 13"/>
            <p:cNvSpPr/>
            <p:nvPr/>
          </p:nvSpPr>
          <p:spPr>
            <a:xfrm>
              <a:off x="8457406" y="1296194"/>
              <a:ext cx="762000" cy="7620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0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Box 4"/>
            <p:cNvSpPr txBox="1">
              <a:spLocks noChangeArrowheads="1"/>
            </p:cNvSpPr>
            <p:nvPr/>
          </p:nvSpPr>
          <p:spPr bwMode="auto">
            <a:xfrm>
              <a:off x="9371806" y="1354028"/>
              <a:ext cx="85151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  <a:cs typeface="Arial" charset="0"/>
                </a:defRPr>
              </a:lvl9pPr>
            </a:lstStyle>
            <a:p>
              <a:r>
                <a:rPr lang="en-US" sz="3600" b="1" dirty="0" smtClean="0">
                  <a:solidFill>
                    <a:srgbClr val="0070C0"/>
                  </a:solidFill>
                  <a:latin typeface="Arial" charset="0"/>
                </a:rPr>
                <a:t>cm</a:t>
              </a:r>
              <a:endParaRPr lang="vi-VN" sz="3600" b="1" dirty="0">
                <a:solidFill>
                  <a:srgbClr val="0070C0"/>
                </a:solidFill>
                <a:latin typeface="Arial" charset="0"/>
              </a:endParaRPr>
            </a:p>
          </p:txBody>
        </p:sp>
      </p:grp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990600" y="4725194"/>
            <a:ext cx="5343129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b)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Trong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các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cây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bút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trên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:</a:t>
            </a:r>
          </a:p>
          <a:p>
            <a:r>
              <a:rPr lang="en-US" sz="3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   -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Cây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bút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nào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dài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nhất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?</a:t>
            </a:r>
          </a:p>
          <a:p>
            <a:r>
              <a:rPr lang="en-US" sz="3000" b="1" dirty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   -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Cây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bút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nào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ngắn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nhất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?</a:t>
            </a:r>
            <a:endParaRPr lang="vi-VN" sz="3000" b="1" dirty="0">
              <a:solidFill>
                <a:srgbClr val="0070C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42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/>
        </p:nvGrpSpPr>
        <p:grpSpPr>
          <a:xfrm>
            <a:off x="1447006" y="4344194"/>
            <a:ext cx="8231982" cy="914400"/>
            <a:chOff x="1444624" y="1981994"/>
            <a:chExt cx="8231982" cy="914400"/>
          </a:xfrm>
        </p:grpSpPr>
        <p:sp>
          <p:nvSpPr>
            <p:cNvPr id="36" name="Rounded Rectangle 35"/>
            <p:cNvSpPr/>
            <p:nvPr/>
          </p:nvSpPr>
          <p:spPr>
            <a:xfrm>
              <a:off x="1444624" y="1981994"/>
              <a:ext cx="8231982" cy="914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1542141" y="2086789"/>
              <a:ext cx="3879588" cy="685800"/>
              <a:chOff x="1542141" y="2086789"/>
              <a:chExt cx="3879588" cy="685800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542141" y="2162195"/>
                <a:ext cx="387958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Ước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lượng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>
                <a:off x="3849686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6010962" y="2096294"/>
              <a:ext cx="3589444" cy="685800"/>
              <a:chOff x="1542141" y="2086789"/>
              <a:chExt cx="3589444" cy="685800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1542141" y="2162195"/>
                <a:ext cx="358944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Đo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độ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dài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3592929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" name="Oval 4"/>
          <p:cNvSpPr/>
          <p:nvPr/>
        </p:nvSpPr>
        <p:spPr>
          <a:xfrm>
            <a:off x="381000" y="305594"/>
            <a:ext cx="609600" cy="554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806" y="991394"/>
            <a:ext cx="272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581" y="2515394"/>
            <a:ext cx="21812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2" y="3963194"/>
            <a:ext cx="3657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1444624" y="1524794"/>
            <a:ext cx="8231982" cy="914400"/>
            <a:chOff x="1444624" y="1981994"/>
            <a:chExt cx="8231982" cy="914400"/>
          </a:xfrm>
        </p:grpSpPr>
        <p:sp>
          <p:nvSpPr>
            <p:cNvPr id="2" name="Rounded Rectangle 1"/>
            <p:cNvSpPr/>
            <p:nvPr/>
          </p:nvSpPr>
          <p:spPr>
            <a:xfrm>
              <a:off x="1444624" y="1981994"/>
              <a:ext cx="8231982" cy="914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542141" y="2086789"/>
              <a:ext cx="3879588" cy="685800"/>
              <a:chOff x="1542141" y="2086789"/>
              <a:chExt cx="3879588" cy="68580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542141" y="2162195"/>
                <a:ext cx="387958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Ước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lượng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3849686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6010962" y="2096294"/>
              <a:ext cx="3589444" cy="685800"/>
              <a:chOff x="1542141" y="2086789"/>
              <a:chExt cx="3589444" cy="685800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1542141" y="2162195"/>
                <a:ext cx="358944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Đo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độ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dài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3592929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1447006" y="2896394"/>
            <a:ext cx="8231982" cy="914400"/>
            <a:chOff x="1444624" y="1981994"/>
            <a:chExt cx="8231982" cy="914400"/>
          </a:xfrm>
        </p:grpSpPr>
        <p:sp>
          <p:nvSpPr>
            <p:cNvPr id="28" name="Rounded Rectangle 27"/>
            <p:cNvSpPr/>
            <p:nvPr/>
          </p:nvSpPr>
          <p:spPr>
            <a:xfrm>
              <a:off x="1444624" y="1981994"/>
              <a:ext cx="8231982" cy="914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542141" y="2086789"/>
              <a:ext cx="3879588" cy="685800"/>
              <a:chOff x="1542141" y="2086789"/>
              <a:chExt cx="3879588" cy="68580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542141" y="2162195"/>
                <a:ext cx="387958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Ước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lượng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3849686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6010962" y="2096294"/>
              <a:ext cx="3589444" cy="685800"/>
              <a:chOff x="1542141" y="2086789"/>
              <a:chExt cx="3589444" cy="68580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1542141" y="2162195"/>
                <a:ext cx="358944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Đo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độ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dài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Rounded Rectangle 31"/>
              <p:cNvSpPr/>
              <p:nvPr/>
            </p:nvSpPr>
            <p:spPr>
              <a:xfrm>
                <a:off x="3592929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43" name="Group 42"/>
          <p:cNvGrpSpPr/>
          <p:nvPr/>
        </p:nvGrpSpPr>
        <p:grpSpPr>
          <a:xfrm>
            <a:off x="1447006" y="5791994"/>
            <a:ext cx="8231982" cy="914400"/>
            <a:chOff x="1444624" y="1981994"/>
            <a:chExt cx="8231982" cy="914400"/>
          </a:xfrm>
        </p:grpSpPr>
        <p:sp>
          <p:nvSpPr>
            <p:cNvPr id="44" name="Rounded Rectangle 43"/>
            <p:cNvSpPr/>
            <p:nvPr/>
          </p:nvSpPr>
          <p:spPr>
            <a:xfrm>
              <a:off x="1444624" y="1981994"/>
              <a:ext cx="8231982" cy="914400"/>
            </a:xfrm>
            <a:prstGeom prst="roundRect">
              <a:avLst/>
            </a:prstGeom>
            <a:solidFill>
              <a:srgbClr val="CCE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1542141" y="2086789"/>
              <a:ext cx="3879588" cy="685800"/>
              <a:chOff x="1542141" y="2086789"/>
              <a:chExt cx="3879588" cy="685800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1542141" y="2162195"/>
                <a:ext cx="387958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Ước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lượng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849686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010962" y="2096294"/>
              <a:ext cx="3589444" cy="685800"/>
              <a:chOff x="1542141" y="2086789"/>
              <a:chExt cx="3589444" cy="68580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542141" y="2162195"/>
                <a:ext cx="3589444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Đo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độ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3000" b="1" dirty="0" err="1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dài</a:t>
                </a:r>
                <a:r>
                  <a:rPr lang="en-US" sz="3000" b="1" dirty="0" smtClean="0">
                    <a:solidFill>
                      <a:srgbClr val="3333CC"/>
                    </a:solidFill>
                    <a:latin typeface="Arial" pitchFamily="34" charset="0"/>
                    <a:cs typeface="Arial" pitchFamily="34" charset="0"/>
                  </a:rPr>
                  <a:t>:        cm </a:t>
                </a:r>
                <a:endParaRPr lang="vi-VN" sz="3000" b="1" dirty="0">
                  <a:solidFill>
                    <a:srgbClr val="3333CC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3592929" y="2086789"/>
                <a:ext cx="685800" cy="685800"/>
              </a:xfrm>
              <a:prstGeom prst="roundRect">
                <a:avLst/>
              </a:prstGeom>
              <a:solidFill>
                <a:schemeClr val="bg1"/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0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vi-VN" sz="30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cxnSp>
        <p:nvCxnSpPr>
          <p:cNvPr id="20" name="Straight Connector 19"/>
          <p:cNvCxnSpPr/>
          <p:nvPr/>
        </p:nvCxnSpPr>
        <p:spPr>
          <a:xfrm flipH="1">
            <a:off x="5635624" y="153194"/>
            <a:ext cx="2382" cy="670639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966788" y="305594"/>
            <a:ext cx="112236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Ước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lượng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độ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dài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mỗi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cây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bút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rồi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dùng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thước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có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vạch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chia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xăng-ti-mét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để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đo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chúng</a:t>
            </a:r>
            <a:endParaRPr lang="vi-VN" sz="3000" b="1" dirty="0">
              <a:solidFill>
                <a:srgbClr val="0070C0"/>
              </a:solidFill>
              <a:latin typeface="Arial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681" y="5258594"/>
            <a:ext cx="5572125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0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06" y="1677194"/>
            <a:ext cx="11353800" cy="4639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381000" y="305594"/>
            <a:ext cx="609600" cy="554038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vi-VN" sz="4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66789" y="305594"/>
            <a:ext cx="893841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Mỗi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băng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giấy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dài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bao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nhiêu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 </a:t>
            </a:r>
            <a:r>
              <a:rPr lang="en-US" sz="3000" b="1" dirty="0" err="1" smtClean="0">
                <a:solidFill>
                  <a:srgbClr val="0070C0"/>
                </a:solidFill>
                <a:latin typeface="Arial" charset="0"/>
              </a:rPr>
              <a:t>xăng-ti-mét</a:t>
            </a:r>
            <a:r>
              <a:rPr lang="en-US" sz="3000" b="1" dirty="0" smtClean="0">
                <a:solidFill>
                  <a:srgbClr val="0070C0"/>
                </a:solidFill>
                <a:latin typeface="Arial" charset="0"/>
              </a:rPr>
              <a:t>?</a:t>
            </a:r>
            <a:endParaRPr lang="vi-VN" sz="3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4037805" y="2453720"/>
            <a:ext cx="169941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-93"/>
              </a:rPr>
              <a:t>6 cm</a:t>
            </a:r>
            <a:endParaRPr lang="vi-VN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-93"/>
            </a:endParaRP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5462589" y="4663520"/>
            <a:ext cx="169941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-93"/>
              </a:rPr>
              <a:t>8 cm</a:t>
            </a:r>
            <a:endParaRPr lang="vi-VN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-93"/>
            </a:endParaRP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 rot="16200000">
            <a:off x="9448006" y="3391416"/>
            <a:ext cx="169941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5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P001 4 hàng" pitchFamily="34" charset="-93"/>
              </a:rPr>
              <a:t>4 cm</a:t>
            </a:r>
            <a:endParaRPr lang="vi-VN" sz="5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P001 4 hàng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404881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212</Words>
  <Application>Microsoft Office PowerPoint</Application>
  <PresentationFormat>Custom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57</cp:revision>
  <dcterms:created xsi:type="dcterms:W3CDTF">2006-08-16T00:00:00Z</dcterms:created>
  <dcterms:modified xsi:type="dcterms:W3CDTF">2021-01-03T08:36:13Z</dcterms:modified>
</cp:coreProperties>
</file>