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86" r:id="rId4"/>
    <p:sldId id="287" r:id="rId5"/>
    <p:sldId id="288" r:id="rId6"/>
    <p:sldId id="289" r:id="rId7"/>
    <p:sldId id="25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4F7F3616-27C0-4836-945E-372F3402A9C0}" type="datetimeFigureOut">
              <a:rPr lang="zh-CN" altLang="en-US" smtClean="0"/>
              <a:pPr/>
              <a:t>2022/5/22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63D7A4E-2AB8-4FC9-8660-C5051A36BF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554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90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D7A4E-2AB8-4FC9-8660-C5051A36BF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8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D7A4E-2AB8-4FC9-8660-C5051A36BF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94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D7A4E-2AB8-4FC9-8660-C5051A36BF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9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D7A4E-2AB8-4FC9-8660-C5051A36BF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78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6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3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0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2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46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40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5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1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07704" y="66649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45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7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2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3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2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6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91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5749" y="2782390"/>
            <a:ext cx="8700413" cy="154141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PHHS ĐẾN DỰ</a:t>
            </a:r>
          </a:p>
          <a:p>
            <a:pPr algn="ctr">
              <a:spcAft>
                <a:spcPts val="1200"/>
              </a:spcAft>
            </a:pPr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HỌP PHHS CUỐI HỌC KÌ 2</a:t>
            </a:r>
            <a:endParaRPr lang="en-US" sz="44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5298" y="355309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  <a:endParaRPr lang="en-US" sz="3600" b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2648" y="4970137"/>
            <a:ext cx="2018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8A4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2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96299" y="3200400"/>
            <a:ext cx="5895701" cy="3657600"/>
          </a:xfrm>
          <a:prstGeom prst="roundRect">
            <a:avLst/>
          </a:prstGeom>
          <a:solidFill>
            <a:srgbClr val="F5F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26569" y="326570"/>
            <a:ext cx="11521441" cy="6531429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4120" y="566449"/>
            <a:ext cx="8150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algn="just">
              <a:spcAft>
                <a:spcPts val="0"/>
              </a:spcAft>
            </a:pPr>
            <a:r>
              <a:rPr lang="en-US" sz="2400" b="1" u="sng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Một </a:t>
            </a:r>
            <a:r>
              <a:rPr lang="en-US" sz="2400" b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nội dung nhà trường đã triển khai trong học kỳ II.</a:t>
            </a:r>
            <a:endParaRPr lang="en-US" sz="20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1483" y="1070988"/>
            <a:ext cx="6640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 trào thi giáo viên giỏi được PGD xếp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 Tốt</a:t>
            </a: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001483" y="1511140"/>
            <a:ext cx="8002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 trào thi học sinh giỏi của trường được PGD xếp loại tốt.</a:t>
            </a:r>
            <a:r>
              <a:rPr lang="en-US" sz="24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001483" y="1961861"/>
            <a:ext cx="1017161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Kỳ thi HS giỏi cấp thành phố: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 HS đạt giải nhất môn Hóa,1 giải nhì môn Sinh, 3 giải ba môn Vật lý, Tiếng Anh, Địa lý và 02 giải khuyến khích môn khoa học.</a:t>
            </a:r>
            <a:endParaRPr lang="en-US" sz="16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Kỳ thi học sinh giỏi cấp huyện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lớp 9 có 21 em đạt giải ( Trong đó có 02 giải nhất môn môn Văn, Lý; 03 giải nhì môn Sinh, Khoa học, Tiếng Anh; 06 giải ba môn Lý 2, Hóa, Tin, Khoa học, Địa; và 10 giải khuyến khích)   </a:t>
            </a:r>
            <a:endParaRPr lang="en-US" sz="16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Cuộc thi toán TIMO quốc tế: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1 học sinh huy chương bạc( 6A1), 1 học sinh đạt huy đồng(6A2) và 2 giải khuyến khích(6A1,7A1).</a:t>
            </a:r>
            <a:endParaRPr lang="en-US" sz="16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Cuộc thi toán TIMO toàn quốc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Có 51 học sinh đạt huy chương các loại ( trong đó 17 huy chương vàng, 7 huy chương bạc, 27 huy chương đồng )</a:t>
            </a:r>
            <a:endParaRPr lang="en-US" sz="16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Cuộc thi Toán Hoa Kỳ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Có 3 giải(1 vàng. 1 bạc, 1 đồng. Trong đó có học sinh  Võ Thái Dương 6A1 đạt 3 giải ( Giải 3 Quốc tế lọt tốp 5% thí sinh trên toàn thế giới; Đạt giải thí sinh nhỏ tuổi có thành tích cao; Đạt giải vàng cấp trường). </a:t>
            </a:r>
            <a:endParaRPr lang="en-US" sz="16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Thi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olimpic lớp 8 cấp huyện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Có 17 học sinh vào đội tuyển trong đó có 3 giải nhì( Môn văn, Toán, Hóa), 2 giải ba (Môn Văn, Hóa), 1 giải khuyến </a:t>
            </a: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 (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 Toán).</a:t>
            </a:r>
            <a:endParaRPr lang="en-US" sz="16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96299" y="3200400"/>
            <a:ext cx="5895701" cy="3657600"/>
          </a:xfrm>
          <a:prstGeom prst="roundRect">
            <a:avLst/>
          </a:prstGeom>
          <a:solidFill>
            <a:srgbClr val="F5F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6569" y="326570"/>
            <a:ext cx="11521441" cy="6531429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4120" y="566449"/>
            <a:ext cx="8150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Một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nội dung nhà trường đã triển khai trong học kỳ II.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54623"/>
              </p:ext>
            </p:extLst>
          </p:nvPr>
        </p:nvGraphicFramePr>
        <p:xfrm>
          <a:off x="884120" y="1670163"/>
          <a:ext cx="10465126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944680">
                  <a:extLst>
                    <a:ext uri="{9D8B030D-6E8A-4147-A177-3AD203B41FA5}">
                      <a16:colId xmlns:a16="http://schemas.microsoft.com/office/drawing/2014/main" val="3812562320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2465707918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1023818783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3162291974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832218493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557080247"/>
                    </a:ext>
                  </a:extLst>
                </a:gridCol>
                <a:gridCol w="770709">
                  <a:extLst>
                    <a:ext uri="{9D8B030D-6E8A-4147-A177-3AD203B41FA5}">
                      <a16:colId xmlns:a16="http://schemas.microsoft.com/office/drawing/2014/main" val="562884860"/>
                    </a:ext>
                  </a:extLst>
                </a:gridCol>
                <a:gridCol w="1031965">
                  <a:extLst>
                    <a:ext uri="{9D8B030D-6E8A-4147-A177-3AD203B41FA5}">
                      <a16:colId xmlns:a16="http://schemas.microsoft.com/office/drawing/2014/main" val="1822105109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2446414568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1518530801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3569056548"/>
                    </a:ext>
                  </a:extLst>
                </a:gridCol>
                <a:gridCol w="1212469">
                  <a:extLst>
                    <a:ext uri="{9D8B030D-6E8A-4147-A177-3AD203B41FA5}">
                      <a16:colId xmlns:a16="http://schemas.microsoft.com/office/drawing/2014/main" val="340620286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K.Quả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bình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095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lệ%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5122506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564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39.86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8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243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9892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788363"/>
                  </a:ext>
                </a:extLst>
              </a:tr>
              <a:tr h="478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với năm học trước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5999379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85170" y="1070988"/>
            <a:ext cx="81497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s-BO" alt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Kết quả giáo dục văn hóa của HS Khối 7,8,9: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0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96299" y="3200400"/>
            <a:ext cx="5895701" cy="3657600"/>
          </a:xfrm>
          <a:prstGeom prst="roundRect">
            <a:avLst/>
          </a:prstGeom>
          <a:solidFill>
            <a:srgbClr val="F5F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5279" y="326571"/>
            <a:ext cx="11521441" cy="6531429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4120" y="566449"/>
            <a:ext cx="8150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Một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nội dung nhà trường đã triển khai trong học kỳ II.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01344"/>
              </p:ext>
            </p:extLst>
          </p:nvPr>
        </p:nvGraphicFramePr>
        <p:xfrm>
          <a:off x="1181302" y="1709428"/>
          <a:ext cx="10465126" cy="4754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226758">
                  <a:extLst>
                    <a:ext uri="{9D8B030D-6E8A-4147-A177-3AD203B41FA5}">
                      <a16:colId xmlns:a16="http://schemas.microsoft.com/office/drawing/2014/main" val="1483192114"/>
                    </a:ext>
                  </a:extLst>
                </a:gridCol>
                <a:gridCol w="895994">
                  <a:extLst>
                    <a:ext uri="{9D8B030D-6E8A-4147-A177-3AD203B41FA5}">
                      <a16:colId xmlns:a16="http://schemas.microsoft.com/office/drawing/2014/main" val="3308893738"/>
                    </a:ext>
                  </a:extLst>
                </a:gridCol>
                <a:gridCol w="950423">
                  <a:extLst>
                    <a:ext uri="{9D8B030D-6E8A-4147-A177-3AD203B41FA5}">
                      <a16:colId xmlns:a16="http://schemas.microsoft.com/office/drawing/2014/main" val="3681398859"/>
                    </a:ext>
                  </a:extLst>
                </a:gridCol>
                <a:gridCol w="1050909">
                  <a:extLst>
                    <a:ext uri="{9D8B030D-6E8A-4147-A177-3AD203B41FA5}">
                      <a16:colId xmlns:a16="http://schemas.microsoft.com/office/drawing/2014/main" val="3848471744"/>
                    </a:ext>
                  </a:extLst>
                </a:gridCol>
                <a:gridCol w="1044628">
                  <a:extLst>
                    <a:ext uri="{9D8B030D-6E8A-4147-A177-3AD203B41FA5}">
                      <a16:colId xmlns:a16="http://schemas.microsoft.com/office/drawing/2014/main" val="1849645282"/>
                    </a:ext>
                  </a:extLst>
                </a:gridCol>
                <a:gridCol w="1078124">
                  <a:extLst>
                    <a:ext uri="{9D8B030D-6E8A-4147-A177-3AD203B41FA5}">
                      <a16:colId xmlns:a16="http://schemas.microsoft.com/office/drawing/2014/main" val="1833134137"/>
                    </a:ext>
                  </a:extLst>
                </a:gridCol>
                <a:gridCol w="1050909">
                  <a:extLst>
                    <a:ext uri="{9D8B030D-6E8A-4147-A177-3AD203B41FA5}">
                      <a16:colId xmlns:a16="http://schemas.microsoft.com/office/drawing/2014/main" val="3841741592"/>
                    </a:ext>
                  </a:extLst>
                </a:gridCol>
                <a:gridCol w="1094871">
                  <a:extLst>
                    <a:ext uri="{9D8B030D-6E8A-4147-A177-3AD203B41FA5}">
                      <a16:colId xmlns:a16="http://schemas.microsoft.com/office/drawing/2014/main" val="4161152257"/>
                    </a:ext>
                  </a:extLst>
                </a:gridCol>
                <a:gridCol w="1067657">
                  <a:extLst>
                    <a:ext uri="{9D8B030D-6E8A-4147-A177-3AD203B41FA5}">
                      <a16:colId xmlns:a16="http://schemas.microsoft.com/office/drawing/2014/main" val="2312789585"/>
                    </a:ext>
                  </a:extLst>
                </a:gridCol>
                <a:gridCol w="1004853">
                  <a:extLst>
                    <a:ext uri="{9D8B030D-6E8A-4147-A177-3AD203B41FA5}">
                      <a16:colId xmlns:a16="http://schemas.microsoft.com/office/drawing/2014/main" val="1974759420"/>
                    </a:ext>
                  </a:extLst>
                </a:gridCol>
              </a:tblGrid>
              <a:tr h="2222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K.Quả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bình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56758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  <a:defRPr/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  <a:tabLst>
                          <a:tab pos="118872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9497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3453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91.07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4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1862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765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2020 - 2021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2217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với năm học trước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133591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63437" y="1128593"/>
            <a:ext cx="5715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46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vi-VN" alt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Kết quả giáo dục đạo đức</a:t>
            </a:r>
            <a:r>
              <a:rPr kumimoji="0" lang="en-US" alt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Khối 7,8,9</a:t>
            </a:r>
            <a:r>
              <a:rPr kumimoji="0" lang="vi-VN" alt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71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s_1"/>
          <p:cNvSpPr/>
          <p:nvPr>
            <p:custDataLst>
              <p:tags r:id="rId2"/>
            </p:custDataLst>
          </p:nvPr>
        </p:nvSpPr>
        <p:spPr>
          <a:xfrm>
            <a:off x="9899178" y="1628433"/>
            <a:ext cx="1283172" cy="1283172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3" name="MH_Others_11"/>
          <p:cNvSpPr/>
          <p:nvPr>
            <p:custDataLst>
              <p:tags r:id="rId3"/>
            </p:custDataLst>
          </p:nvPr>
        </p:nvSpPr>
        <p:spPr>
          <a:xfrm>
            <a:off x="8994126" y="736567"/>
            <a:ext cx="886004" cy="88600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53595"/>
          <a:stretch/>
        </p:blipFill>
        <p:spPr>
          <a:xfrm>
            <a:off x="7752080" y="4192470"/>
            <a:ext cx="4439920" cy="26655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38825">
            <a:off x="1207113" y="1800505"/>
            <a:ext cx="251891" cy="3517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28" y="272585"/>
            <a:ext cx="515617" cy="5085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602" y="4548238"/>
            <a:ext cx="439518" cy="43349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74152"/>
              </p:ext>
            </p:extLst>
          </p:nvPr>
        </p:nvGraphicFramePr>
        <p:xfrm>
          <a:off x="372284" y="1581970"/>
          <a:ext cx="11449602" cy="2242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082">
                  <a:extLst>
                    <a:ext uri="{9D8B030D-6E8A-4147-A177-3AD203B41FA5}">
                      <a16:colId xmlns:a16="http://schemas.microsoft.com/office/drawing/2014/main" val="490346078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665277599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26076587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79315651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3318190242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3328971972"/>
                    </a:ext>
                  </a:extLst>
                </a:gridCol>
                <a:gridCol w="875211">
                  <a:extLst>
                    <a:ext uri="{9D8B030D-6E8A-4147-A177-3AD203B41FA5}">
                      <a16:colId xmlns:a16="http://schemas.microsoft.com/office/drawing/2014/main" val="69329885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554294291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3612837486"/>
                    </a:ext>
                  </a:extLst>
                </a:gridCol>
                <a:gridCol w="770709">
                  <a:extLst>
                    <a:ext uri="{9D8B030D-6E8A-4147-A177-3AD203B41FA5}">
                      <a16:colId xmlns:a16="http://schemas.microsoft.com/office/drawing/2014/main" val="273185372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50704847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046451247"/>
                    </a:ext>
                  </a:extLst>
                </a:gridCol>
              </a:tblGrid>
              <a:tr h="131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kỳ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 kiểm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lực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hiệu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978031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bình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bình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 tiến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7609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kỳ I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140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kỳ II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8320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 năm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08413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2286" y="331413"/>
            <a:ext cx="8032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 Kết quả của tập thể lớp trong học kì 2 và cả năm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0632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590107" y="243722"/>
            <a:ext cx="5527766" cy="5830507"/>
            <a:chOff x="3733800" y="282911"/>
            <a:chExt cx="5207000" cy="5564169"/>
          </a:xfrm>
        </p:grpSpPr>
        <p:grpSp>
          <p:nvGrpSpPr>
            <p:cNvPr id="6" name="组合 5"/>
            <p:cNvGrpSpPr/>
            <p:nvPr/>
          </p:nvGrpSpPr>
          <p:grpSpPr>
            <a:xfrm>
              <a:off x="3733800" y="640080"/>
              <a:ext cx="5207000" cy="5207000"/>
              <a:chOff x="3733800" y="640080"/>
              <a:chExt cx="5207000" cy="520700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827780" y="734060"/>
                <a:ext cx="5019040" cy="5019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3733800" y="640080"/>
                <a:ext cx="5207000" cy="5207000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1000"/>
                      </a14:imgEffect>
                      <a14:imgEffect>
                        <a14:brightnessContrast bright="2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6" t="11509" r="31399" b="29312"/>
            <a:stretch/>
          </p:blipFill>
          <p:spPr>
            <a:xfrm>
              <a:off x="7405911" y="282911"/>
              <a:ext cx="1300480" cy="1270000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38825">
            <a:off x="2978087" y="558170"/>
            <a:ext cx="251891" cy="3517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7840" y="4148458"/>
            <a:ext cx="515617" cy="5085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594" y="724508"/>
            <a:ext cx="439518" cy="4334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693741" y="2458750"/>
            <a:ext cx="5241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</a:t>
            </a:r>
          </a:p>
          <a:p>
            <a:pPr algn="ctr"/>
            <a:r>
              <a:rPr lang="en-US" sz="3200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có mặt của quý phụ huynh trong buổi họp ngày hôm nay</a:t>
            </a:r>
            <a:endParaRPr lang="en-US" sz="3200" b="1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4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3"/>
  <p:tag name="ISPRING_SCORM_RATE_SLIDES" val="0"/>
  <p:tag name="ISPRING_SCORM_PASSING_SCORE" val="0.000000"/>
  <p:tag name="ISPRING_ULTRA_SCORM_COURSE_ID" val="906C3015-442D-41C6-A32E-B23629305D15"/>
  <p:tag name="ISPRINGONLINEFOLDERID" val="0"/>
  <p:tag name="ISPRINGONLINEFOLDERPATH" val="Content List"/>
  <p:tag name="ISPRINGCLOUDFOLDERID" val="0"/>
  <p:tag name="ISPRINGCLOUDFOLDERPATH" val="Repository"/>
  <p:tag name="ISPRING_OUTPUT_FOLDER" val="D:\ppt\第十批\531546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DB91"/>
      </a:accent1>
      <a:accent2>
        <a:srgbClr val="ACBA72"/>
      </a:accent2>
      <a:accent3>
        <a:srgbClr val="839B51"/>
      </a:accent3>
      <a:accent4>
        <a:srgbClr val="DA8C85"/>
      </a:accent4>
      <a:accent5>
        <a:srgbClr val="E7B3B0"/>
      </a:accent5>
      <a:accent6>
        <a:srgbClr val="F1C6B9"/>
      </a:accent6>
      <a:hlink>
        <a:srgbClr val="DA8C85"/>
      </a:hlink>
      <a:folHlink>
        <a:srgbClr val="954F72"/>
      </a:folHlink>
    </a:clrScheme>
    <a:fontScheme name="04vqclm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669</Words>
  <Application>Microsoft Office PowerPoint</Application>
  <PresentationFormat>Widescreen</PresentationFormat>
  <Paragraphs>249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微软雅黑</vt:lpstr>
      <vt:lpstr>SimSun</vt:lpstr>
      <vt:lpstr>SimSun</vt:lpstr>
      <vt:lpstr>义启小魏楷</vt:lpstr>
      <vt:lpstr>字魂59号-创粗黑</vt:lpstr>
      <vt:lpstr>.VnTime</vt:lpstr>
      <vt:lpstr>Arial</vt:lpstr>
      <vt:lpstr>Calibri</vt:lpstr>
      <vt:lpstr>Times New Roman</vt:lpstr>
      <vt:lpstr>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水彩花鸟</dc:title>
  <dc:creator>第一PPT</dc:creator>
  <cp:keywords>www.1ppt.com</cp:keywords>
  <dc:description>www.1ppt.com</dc:description>
  <cp:lastModifiedBy>Admin</cp:lastModifiedBy>
  <cp:revision>45</cp:revision>
  <dcterms:created xsi:type="dcterms:W3CDTF">2017-12-10T05:50:35Z</dcterms:created>
  <dcterms:modified xsi:type="dcterms:W3CDTF">2022-05-21T22:21:37Z</dcterms:modified>
</cp:coreProperties>
</file>